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2" r:id="rId4"/>
    <p:sldId id="280" r:id="rId5"/>
    <p:sldId id="283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9" r:id="rId14"/>
    <p:sldId id="271" r:id="rId15"/>
    <p:sldId id="265" r:id="rId16"/>
    <p:sldId id="284" r:id="rId17"/>
    <p:sldId id="285" r:id="rId18"/>
    <p:sldId id="266" r:id="rId19"/>
    <p:sldId id="268" r:id="rId20"/>
    <p:sldId id="286" r:id="rId21"/>
    <p:sldId id="272" r:id="rId22"/>
    <p:sldId id="274" r:id="rId23"/>
    <p:sldId id="275" r:id="rId24"/>
    <p:sldId id="276" r:id="rId25"/>
    <p:sldId id="277" r:id="rId26"/>
    <p:sldId id="273" r:id="rId27"/>
    <p:sldId id="278" r:id="rId28"/>
    <p:sldId id="279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Alghali" initials="MA" lastIdx="0" clrIdx="0">
    <p:extLst>
      <p:ext uri="{19B8F6BF-5375-455C-9EA6-DF929625EA0E}">
        <p15:presenceInfo xmlns:p15="http://schemas.microsoft.com/office/powerpoint/2012/main" userId="238243409ec264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1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4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0309-59E1-4097-9A43-5EC2BD2850E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DECE-30B3-41AB-B0BF-EF3FAA3F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5" y="-1043145"/>
            <a:ext cx="9144000" cy="2387600"/>
          </a:xfrm>
        </p:spPr>
        <p:txBody>
          <a:bodyPr/>
          <a:lstStyle/>
          <a:p>
            <a:r>
              <a:rPr lang="en-US" dirty="0" smtClean="0"/>
              <a:t>History taking in pediatrics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783" y="1224598"/>
            <a:ext cx="9144000" cy="1655762"/>
          </a:xfrm>
        </p:spPr>
        <p:txBody>
          <a:bodyPr/>
          <a:lstStyle/>
          <a:p>
            <a:r>
              <a:rPr lang="en-US" b="1" dirty="0"/>
              <a:t>Building rapport with patient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53" y="1874520"/>
            <a:ext cx="6661573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Prior condition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Fever</a:t>
            </a: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Trauma</a:t>
            </a: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Medication</a:t>
            </a: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Vaccination 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None/>
              <a:tabLst>
                <a:tab pos="5143500" algn="r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Previous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similar attack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6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Associated  symptoms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Respiratory symptom or flu like symptom</a:t>
            </a:r>
          </a:p>
          <a:p>
            <a:pPr marL="0" lvl="0" indent="0">
              <a:buNone/>
            </a:pPr>
            <a:r>
              <a:rPr lang="en-US" b="1" dirty="0"/>
              <a:t>Vomiting</a:t>
            </a:r>
          </a:p>
          <a:p>
            <a:pPr marL="0" lvl="0" indent="0">
              <a:buNone/>
            </a:pPr>
            <a:r>
              <a:rPr lang="en-US" b="1" dirty="0"/>
              <a:t>Diarrhea</a:t>
            </a:r>
          </a:p>
          <a:p>
            <a:pPr marL="0" lvl="0" indent="0">
              <a:buNone/>
            </a:pPr>
            <a:r>
              <a:rPr lang="en-US" b="1" dirty="0"/>
              <a:t>Skin rash </a:t>
            </a: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Other </a:t>
            </a:r>
            <a:r>
              <a:rPr lang="en-US" b="1" dirty="0"/>
              <a:t>e.g. Photophobia, headache (age dependent </a:t>
            </a:r>
            <a:r>
              <a:rPr lang="en-US" b="1" dirty="0" smtClean="0"/>
              <a:t>)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b="1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Family history of </a:t>
            </a:r>
            <a:r>
              <a:rPr lang="en-US" sz="3200" b="1" dirty="0" smtClean="0">
                <a:solidFill>
                  <a:srgbClr val="FF0000"/>
                </a:solidFill>
              </a:rPr>
              <a:t>seizure</a:t>
            </a: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Progress of symptoms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12484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Shortness </a:t>
            </a:r>
            <a:r>
              <a:rPr lang="en-US" b="1" dirty="0">
                <a:solidFill>
                  <a:srgbClr val="FF0000"/>
                </a:solidFill>
              </a:rPr>
              <a:t>of breathing </a:t>
            </a:r>
            <a:r>
              <a:rPr lang="en-US" b="1" dirty="0" smtClean="0">
                <a:solidFill>
                  <a:srgbClr val="FF0000"/>
                </a:solidFill>
              </a:rPr>
              <a:t>/Onset/Details/Severity/</a:t>
            </a:r>
            <a:r>
              <a:rPr lang="en-US" b="1" dirty="0">
                <a:solidFill>
                  <a:srgbClr val="FF0000"/>
                </a:solidFill>
              </a:rPr>
              <a:t>Associated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continuous or Periodic attack </a:t>
            </a:r>
          </a:p>
          <a:p>
            <a:pPr lvl="0"/>
            <a:r>
              <a:rPr lang="en-US" b="1" dirty="0"/>
              <a:t>diurnal variation </a:t>
            </a:r>
          </a:p>
          <a:p>
            <a:pPr lvl="0"/>
            <a:r>
              <a:rPr lang="en-US" b="1" dirty="0"/>
              <a:t>history of choking  or playing with small objects</a:t>
            </a:r>
          </a:p>
          <a:p>
            <a:pPr lvl="0"/>
            <a:r>
              <a:rPr lang="en-US" b="1" dirty="0"/>
              <a:t>Aggravating factors e.g. smoke, dust ,cold </a:t>
            </a:r>
            <a:r>
              <a:rPr lang="en-US" b="1" dirty="0" err="1"/>
              <a:t>air,exercise</a:t>
            </a:r>
            <a:r>
              <a:rPr lang="en-US" b="1" dirty="0"/>
              <a:t>.</a:t>
            </a:r>
          </a:p>
          <a:p>
            <a:pPr lvl="0"/>
            <a:r>
              <a:rPr lang="en-US" b="1" dirty="0"/>
              <a:t>Relieving factors  </a:t>
            </a:r>
          </a:p>
          <a:p>
            <a:r>
              <a:rPr lang="en-US" b="1" dirty="0"/>
              <a:t>Change with </a:t>
            </a:r>
            <a:r>
              <a:rPr lang="en-US" b="1" dirty="0" smtClean="0"/>
              <a:t>position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Interfered </a:t>
            </a:r>
            <a:r>
              <a:rPr lang="en-US" b="1" dirty="0">
                <a:solidFill>
                  <a:srgbClr val="FF0000"/>
                </a:solidFill>
              </a:rPr>
              <a:t>with feeding or activities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Interfered with sleeping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presence of cyanosis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altered level of consciousness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at rest or during activity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0138" y="3830637"/>
            <a:ext cx="4133850" cy="2481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Cough (productive or not)  and </a:t>
            </a:r>
            <a:r>
              <a:rPr lang="en-US" sz="2400" b="1" dirty="0" err="1">
                <a:solidFill>
                  <a:schemeClr val="accent6"/>
                </a:solidFill>
              </a:rPr>
              <a:t>rhinconjunctivitis</a:t>
            </a:r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Noisy breathing </a:t>
            </a:r>
          </a:p>
          <a:p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Fever </a:t>
            </a:r>
          </a:p>
          <a:p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leg edema</a:t>
            </a:r>
          </a:p>
          <a:p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skin rash </a:t>
            </a:r>
          </a:p>
        </p:txBody>
      </p:sp>
    </p:spTree>
    <p:extLst>
      <p:ext uri="{BB962C8B-B14F-4D97-AF65-F5344CB8AC3E}">
        <p14:creationId xmlns:p14="http://schemas.microsoft.com/office/powerpoint/2010/main" val="817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754" y="-2880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Communication skills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498214"/>
              </p:ext>
            </p:extLst>
          </p:nvPr>
        </p:nvGraphicFramePr>
        <p:xfrm>
          <a:off x="348343" y="783771"/>
          <a:ext cx="10773047" cy="60157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73047">
                  <a:extLst>
                    <a:ext uri="{9D8B030D-6E8A-4147-A177-3AD203B41FA5}">
                      <a16:colId xmlns:a16="http://schemas.microsoft.com/office/drawing/2014/main" val="178053251"/>
                    </a:ext>
                  </a:extLst>
                </a:gridCol>
              </a:tblGrid>
              <a:tr h="2805970">
                <a:tc>
                  <a:txBody>
                    <a:bodyPr/>
                    <a:lstStyle/>
                    <a:p>
                      <a:pPr marL="457200" marR="0" indent="-4572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relationship with patient (introduce his name, taking patient name… 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Listening (giving appropriate time for the patient without interruption, facilitating/ encouraging patient to tell his story the patient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Summarization, periodically (listening in consequences the relevant data, adding / removing data in response to the patient)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marR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  <a:tabLst>
                          <a:tab pos="5143500" algn="r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Empathy; pick up (verbal &amp; nonverbal patient cues), show (verbal and nonverbal empathy cues) 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marR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Using conning type of questioning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marR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Patient's</a:t>
                      </a:r>
                      <a:r>
                        <a:rPr lang="en-US" sz="2800" b="1" spc="-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perspective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(patient's idea, concern, feeling, hope, effect on life)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09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Review of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systems: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Ask screening questions for symptoms within systems other than the presenting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system cover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all the organ systems </a:t>
            </a:r>
            <a:br>
              <a:rPr lang="en-US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32" y="1785551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General</a:t>
            </a:r>
            <a:r>
              <a:rPr lang="en-US" sz="2400" b="1" dirty="0"/>
              <a:t>: activity, tiredness, sleep, school absence, weight loss</a:t>
            </a:r>
            <a:r>
              <a:rPr lang="en-US" sz="2400" b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/>
              <a:t>Cardiovascular: Faints, cyanosis</a:t>
            </a:r>
            <a:r>
              <a:rPr lang="en-US" sz="2400" b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/>
              <a:t>Respiratory: Cough, wheeze, shortness of </a:t>
            </a:r>
            <a:r>
              <a:rPr lang="en-US" sz="2400" b="1" dirty="0" smtClean="0"/>
              <a:t>breath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</a:rPr>
              <a:t>Gastrointestinal: Appetite, vomiting </a:t>
            </a:r>
            <a:r>
              <a:rPr lang="en-US" sz="2400" b="1" dirty="0" err="1">
                <a:solidFill>
                  <a:prstClr val="black"/>
                </a:solidFill>
              </a:rPr>
              <a:t>diarrhoea</a:t>
            </a:r>
            <a:r>
              <a:rPr lang="en-US" sz="2400" b="1" dirty="0">
                <a:solidFill>
                  <a:prstClr val="black"/>
                </a:solidFill>
              </a:rPr>
              <a:t>, constipation, abdominal </a:t>
            </a:r>
            <a:r>
              <a:rPr lang="en-US" sz="2400" b="1" dirty="0" smtClean="0">
                <a:solidFill>
                  <a:prstClr val="black"/>
                </a:solidFill>
              </a:rPr>
              <a:t>pain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</a:rPr>
              <a:t>Genitourinary</a:t>
            </a:r>
            <a:r>
              <a:rPr lang="en-US" sz="2400" b="1" dirty="0">
                <a:solidFill>
                  <a:prstClr val="black"/>
                </a:solidFill>
              </a:rPr>
              <a:t>: Enuresis, dysuria, frequency, age of menarche, </a:t>
            </a:r>
            <a:r>
              <a:rPr lang="en-US" sz="2400" b="1" dirty="0" smtClean="0">
                <a:solidFill>
                  <a:prstClr val="black"/>
                </a:solidFill>
              </a:rPr>
              <a:t>dysmenorrhea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</a:rPr>
              <a:t>ENT : Earache , hearing impairment, recurrent sore throat, enlarged glands.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</a:rPr>
              <a:t>Neurological</a:t>
            </a:r>
            <a:r>
              <a:rPr lang="en-US" sz="2400" b="1" dirty="0">
                <a:solidFill>
                  <a:prstClr val="black"/>
                </a:solidFill>
              </a:rPr>
              <a:t>: Fits, faints/funny turns, headaches, hearing and </a:t>
            </a:r>
            <a:r>
              <a:rPr lang="en-US" sz="2400" b="1" dirty="0" smtClean="0">
                <a:solidFill>
                  <a:prstClr val="black"/>
                </a:solidFill>
              </a:rPr>
              <a:t>vision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Skin : pallor, any lesions or </a:t>
            </a:r>
            <a:r>
              <a:rPr lang="en-US" sz="2400" b="1" dirty="0" smtClean="0">
                <a:solidFill>
                  <a:prstClr val="black"/>
                </a:solidFill>
              </a:rPr>
              <a:t>rashes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Musculoskeletal: Joint pain or </a:t>
            </a:r>
            <a:r>
              <a:rPr lang="en-US" sz="2400" b="1" dirty="0" smtClean="0">
                <a:solidFill>
                  <a:prstClr val="black"/>
                </a:solidFill>
              </a:rPr>
              <a:t>swelling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</a:rPr>
              <a:t>Development</a:t>
            </a:r>
            <a:r>
              <a:rPr lang="en-US" sz="2400" b="1" dirty="0">
                <a:solidFill>
                  <a:prstClr val="black"/>
                </a:solidFill>
              </a:rPr>
              <a:t>: gross motor, fine motor, social.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49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Past history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 </a:t>
            </a:r>
            <a:r>
              <a:rPr lang="en-US" sz="4000" b="1" dirty="0"/>
              <a:t>S</a:t>
            </a:r>
            <a:r>
              <a:rPr lang="en-US" sz="4000" b="1" dirty="0" smtClean="0"/>
              <a:t>ame condition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/>
              <a:t> </a:t>
            </a:r>
            <a:r>
              <a:rPr lang="en-US" sz="4000" b="1" dirty="0"/>
              <a:t>P</a:t>
            </a:r>
            <a:r>
              <a:rPr lang="en-US" sz="4000" b="1" dirty="0" smtClean="0"/>
              <a:t>revious </a:t>
            </a:r>
            <a:r>
              <a:rPr lang="en-US" sz="4000" b="1" dirty="0"/>
              <a:t>hospitalization (frequency)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/>
              <a:t> </a:t>
            </a:r>
            <a:r>
              <a:rPr lang="en-US" sz="4000" b="1" dirty="0"/>
              <a:t>Atopy , hay fever , eczema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/>
              <a:t> </a:t>
            </a:r>
            <a:r>
              <a:rPr lang="en-US" sz="4000" b="1" dirty="0"/>
              <a:t>Cardiac </a:t>
            </a:r>
            <a:r>
              <a:rPr lang="en-US" sz="4000" b="1" dirty="0" smtClean="0"/>
              <a:t>problem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prstClr val="black"/>
                </a:solidFill>
              </a:rPr>
              <a:t>Previous illnesses should be listed in chronological order and hospital admissions recorded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prstClr val="black"/>
                </a:solidFill>
              </a:rPr>
              <a:t> Ask specifically about childhood infections, such as measles, mumps, rubella and chickenpox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irth hist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8" y="136866"/>
            <a:ext cx="8125097" cy="60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nutritional hist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65125"/>
            <a:ext cx="8523242" cy="63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eeding </a:t>
            </a:r>
            <a:r>
              <a:rPr lang="en-US" b="1" dirty="0">
                <a:solidFill>
                  <a:srgbClr val="FF0000"/>
                </a:solidFill>
              </a:rPr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</a:t>
            </a:r>
            <a:r>
              <a:rPr lang="en-US" b="1" dirty="0" smtClean="0"/>
              <a:t>ype </a:t>
            </a:r>
            <a:r>
              <a:rPr lang="en-US" b="1" dirty="0"/>
              <a:t>of feeding?  </a:t>
            </a:r>
            <a:r>
              <a:rPr lang="en-US" b="1" dirty="0" smtClean="0"/>
              <a:t>(if </a:t>
            </a:r>
            <a:r>
              <a:rPr lang="en-US" b="1" dirty="0"/>
              <a:t>formula ask about the type of the formula </a:t>
            </a:r>
            <a:r>
              <a:rPr lang="en-US" b="1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Number of feeding daily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How was it prepared</a:t>
            </a:r>
            <a:r>
              <a:rPr lang="en-US" b="1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Volume (Number of  ounce ) taken at each </a:t>
            </a:r>
            <a:r>
              <a:rPr lang="en-US" b="1" dirty="0" smtClean="0"/>
              <a:t>feeding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The </a:t>
            </a:r>
            <a:r>
              <a:rPr lang="en-US" b="1" dirty="0"/>
              <a:t>duration of </a:t>
            </a:r>
            <a:r>
              <a:rPr lang="en-US" b="1" dirty="0" smtClean="0"/>
              <a:t>feeding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Number of </a:t>
            </a:r>
            <a:r>
              <a:rPr lang="en-US" b="1" dirty="0" smtClean="0"/>
              <a:t>bottle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The way of sterilization of </a:t>
            </a:r>
            <a:r>
              <a:rPr lang="en-US" b="1" dirty="0" smtClean="0"/>
              <a:t>bottles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Were there any problems with feeding?</a:t>
            </a:r>
          </a:p>
        </p:txBody>
      </p:sp>
    </p:spTree>
    <p:extLst>
      <p:ext uri="{BB962C8B-B14F-4D97-AF65-F5344CB8AC3E}">
        <p14:creationId xmlns:p14="http://schemas.microsoft.com/office/powerpoint/2010/main" val="3520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Feeding history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 he/she gain weight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what age complementary foods first introduced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Type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foods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introduced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Way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administration of food (by spoon or in  bottle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Any food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preference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Any Problems related to foods (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e.g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allergy, intolerance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caloric intake</a:t>
            </a:r>
          </a:p>
          <a:p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2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86" y="278675"/>
            <a:ext cx="10973828" cy="61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munization hist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45" y="454728"/>
            <a:ext cx="8159931" cy="61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8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Growth and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development:</a:t>
            </a:r>
            <a:br>
              <a:rPr lang="en-US" sz="32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Ask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about milestones and school performance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Are there any areas of concern?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The following questions about achievement of major milestones usually suffice: 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• Smiling</a:t>
            </a:r>
          </a:p>
          <a:p>
            <a:r>
              <a:rPr lang="en-US" b="1" dirty="0" smtClean="0"/>
              <a:t> Head control</a:t>
            </a:r>
          </a:p>
          <a:p>
            <a:r>
              <a:rPr lang="en-US" b="1" dirty="0" smtClean="0"/>
              <a:t> Fixing </a:t>
            </a:r>
            <a:r>
              <a:rPr lang="en-US" b="1" dirty="0"/>
              <a:t>and </a:t>
            </a:r>
            <a:r>
              <a:rPr lang="en-US" b="1" dirty="0" smtClean="0"/>
              <a:t>following</a:t>
            </a:r>
          </a:p>
          <a:p>
            <a:r>
              <a:rPr lang="en-US" b="1" dirty="0" smtClean="0"/>
              <a:t> Sitting independently</a:t>
            </a:r>
          </a:p>
          <a:p>
            <a:r>
              <a:rPr lang="en-US" b="1" dirty="0" smtClean="0"/>
              <a:t>crawling </a:t>
            </a:r>
            <a:r>
              <a:rPr lang="en-US" b="1" dirty="0"/>
              <a:t>or bottom </a:t>
            </a:r>
            <a:r>
              <a:rPr lang="en-US" b="1" dirty="0" smtClean="0"/>
              <a:t>shuffling</a:t>
            </a:r>
          </a:p>
          <a:p>
            <a:r>
              <a:rPr lang="en-US" b="1" dirty="0" smtClean="0"/>
              <a:t> Walking</a:t>
            </a:r>
          </a:p>
          <a:p>
            <a:r>
              <a:rPr lang="en-US" b="1" dirty="0" smtClean="0"/>
              <a:t> Age </a:t>
            </a:r>
            <a:r>
              <a:rPr lang="en-US" b="1" dirty="0"/>
              <a:t>at first spoken </a:t>
            </a:r>
            <a:r>
              <a:rPr lang="en-US" b="1" dirty="0" smtClean="0"/>
              <a:t>word</a:t>
            </a:r>
          </a:p>
          <a:p>
            <a:r>
              <a:rPr lang="en-US" b="1" dirty="0" smtClean="0"/>
              <a:t>Ability </a:t>
            </a:r>
            <a:r>
              <a:rPr lang="en-US" b="1" dirty="0"/>
              <a:t>to use a cup and </a:t>
            </a:r>
            <a:r>
              <a:rPr lang="en-US" b="1" dirty="0" smtClean="0"/>
              <a:t>spoon</a:t>
            </a:r>
            <a:endParaRPr lang="en-US" b="1" dirty="0"/>
          </a:p>
          <a:p>
            <a:r>
              <a:rPr lang="en-US" b="1" dirty="0" smtClean="0"/>
              <a:t>Ability </a:t>
            </a:r>
            <a:r>
              <a:rPr lang="en-US" b="1" dirty="0"/>
              <a:t>to understand and obey simple </a:t>
            </a:r>
            <a:r>
              <a:rPr lang="en-US" b="1" dirty="0" smtClean="0"/>
              <a:t>commands</a:t>
            </a:r>
          </a:p>
          <a:p>
            <a:r>
              <a:rPr lang="en-US" b="1" dirty="0" smtClean="0"/>
              <a:t>Ability </a:t>
            </a:r>
            <a:r>
              <a:rPr lang="en-US" b="1" dirty="0"/>
              <a:t>to identify different parts of the </a:t>
            </a:r>
            <a:r>
              <a:rPr lang="en-US" b="1" dirty="0" smtClean="0"/>
              <a:t>body</a:t>
            </a:r>
          </a:p>
          <a:p>
            <a:r>
              <a:rPr lang="en-US" b="1" dirty="0" smtClean="0"/>
              <a:t>Age </a:t>
            </a:r>
            <a:r>
              <a:rPr lang="en-US" b="1" dirty="0"/>
              <a:t>at successful toilet training. </a:t>
            </a:r>
          </a:p>
        </p:txBody>
      </p:sp>
    </p:spTree>
    <p:extLst>
      <p:ext uri="{BB962C8B-B14F-4D97-AF65-F5344CB8AC3E}">
        <p14:creationId xmlns:p14="http://schemas.microsoft.com/office/powerpoint/2010/main" val="27529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6" y="365125"/>
            <a:ext cx="6644640" cy="6415520"/>
          </a:xfrm>
        </p:spPr>
      </p:pic>
    </p:spTree>
    <p:extLst>
      <p:ext uri="{BB962C8B-B14F-4D97-AF65-F5344CB8AC3E}">
        <p14:creationId xmlns:p14="http://schemas.microsoft.com/office/powerpoint/2010/main" val="8262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9" y="-66371"/>
            <a:ext cx="6200504" cy="7156072"/>
          </a:xfrm>
        </p:spPr>
      </p:pic>
    </p:spTree>
    <p:extLst>
      <p:ext uri="{BB962C8B-B14F-4D97-AF65-F5344CB8AC3E}">
        <p14:creationId xmlns:p14="http://schemas.microsoft.com/office/powerpoint/2010/main" val="6173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74" y="106769"/>
            <a:ext cx="5704115" cy="6931764"/>
          </a:xfrm>
        </p:spPr>
      </p:pic>
    </p:spTree>
    <p:extLst>
      <p:ext uri="{BB962C8B-B14F-4D97-AF65-F5344CB8AC3E}">
        <p14:creationId xmlns:p14="http://schemas.microsoft.com/office/powerpoint/2010/main" val="28340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0" y="285978"/>
            <a:ext cx="5312230" cy="6395986"/>
          </a:xfrm>
        </p:spPr>
      </p:pic>
    </p:spTree>
    <p:extLst>
      <p:ext uri="{BB962C8B-B14F-4D97-AF65-F5344CB8AC3E}">
        <p14:creationId xmlns:p14="http://schemas.microsoft.com/office/powerpoint/2010/main" val="10072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School Performance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/>
              <a:t>This </a:t>
            </a:r>
            <a:r>
              <a:rPr lang="en-US" sz="3200" b="1" dirty="0"/>
              <a:t>is a useful question to identify developmental problems or the impact of a chronic illness on older children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Questions </a:t>
            </a:r>
            <a:r>
              <a:rPr lang="en-US" sz="3200" b="1" dirty="0" smtClean="0"/>
              <a:t>include: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Stage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 Missing </a:t>
            </a:r>
            <a:r>
              <a:rPr lang="en-US" sz="3200" b="1" dirty="0"/>
              <a:t>days </a:t>
            </a:r>
            <a:endParaRPr lang="en-US" sz="32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A</a:t>
            </a:r>
            <a:r>
              <a:rPr lang="en-US" sz="3200" b="1" dirty="0" smtClean="0"/>
              <a:t>ttendance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 Grades 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R</a:t>
            </a:r>
            <a:r>
              <a:rPr lang="en-US" sz="3200" b="1" dirty="0" smtClean="0"/>
              <a:t>elation </a:t>
            </a:r>
            <a:r>
              <a:rPr lang="en-US" sz="3200" b="1" dirty="0"/>
              <a:t>with friends and </a:t>
            </a:r>
            <a:r>
              <a:rPr lang="en-US" sz="3200" b="1" dirty="0" smtClean="0"/>
              <a:t>teachers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4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Family history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Who is in the family and who lives at home?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History of parents</a:t>
            </a:r>
            <a:r>
              <a:rPr lang="en-US" b="1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     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/>
              <a:t>health of </a:t>
            </a:r>
            <a:r>
              <a:rPr lang="en-US" b="1" dirty="0" smtClean="0"/>
              <a:t>parents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/>
              <a:t>consanguinity as cousin marriages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History </a:t>
            </a:r>
            <a:r>
              <a:rPr lang="en-US" b="1" dirty="0"/>
              <a:t>of siblings</a:t>
            </a:r>
            <a:r>
              <a:rPr lang="en-US" b="1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/>
              <a:t>number of brothers and </a:t>
            </a:r>
            <a:r>
              <a:rPr lang="en-US" b="1" dirty="0" smtClean="0"/>
              <a:t>sisters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/>
              <a:t>their </a:t>
            </a:r>
            <a:r>
              <a:rPr lang="en-US" b="1" dirty="0" smtClean="0"/>
              <a:t>ages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      illness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Any </a:t>
            </a:r>
            <a:r>
              <a:rPr lang="en-US" b="1" dirty="0"/>
              <a:t>illnesses that run in the </a:t>
            </a:r>
            <a:r>
              <a:rPr lang="en-US" b="1" dirty="0" smtClean="0"/>
              <a:t>family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Does anyone have a disability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D</a:t>
            </a:r>
            <a:r>
              <a:rPr lang="en-US" b="1" dirty="0" smtClean="0"/>
              <a:t>eaths </a:t>
            </a:r>
            <a:r>
              <a:rPr lang="en-US" b="1" dirty="0"/>
              <a:t>in childhood?</a:t>
            </a:r>
          </a:p>
        </p:txBody>
      </p:sp>
    </p:spTree>
    <p:extLst>
      <p:ext uri="{BB962C8B-B14F-4D97-AF65-F5344CB8AC3E}">
        <p14:creationId xmlns:p14="http://schemas.microsoft.com/office/powerpoint/2010/main" val="29116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Social history: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Which </a:t>
            </a:r>
            <a:r>
              <a:rPr lang="en-US" b="1" dirty="0"/>
              <a:t>school or nursery does the child attend</a:t>
            </a:r>
            <a:r>
              <a:rPr lang="en-US" b="1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Jobs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Smoking </a:t>
            </a:r>
            <a:r>
              <a:rPr lang="en-US" b="1" dirty="0"/>
              <a:t>and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Financial </a:t>
            </a:r>
            <a:r>
              <a:rPr lang="en-US" b="1" dirty="0"/>
              <a:t>situation at </a:t>
            </a:r>
            <a:r>
              <a:rPr lang="en-US" b="1" dirty="0" smtClean="0"/>
              <a:t>home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Type </a:t>
            </a:r>
            <a:r>
              <a:rPr lang="en-US" b="1" dirty="0"/>
              <a:t>of house including number of </a:t>
            </a:r>
            <a:r>
              <a:rPr lang="en-US" b="1" dirty="0" smtClean="0"/>
              <a:t>rooms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Drugs and allergies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What drugs is the child taking and are there any allergies?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Any known food allergies?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Why do you think he is allergic to that substance?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94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0827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Pediatric History Taking part2 شرح بالعربي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16" y="2111737"/>
            <a:ext cx="8239559" cy="463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1" y="502809"/>
            <a:ext cx="77628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woPt" dir="t"/>
            </a:scene3d>
            <a:sp3d extrusionH="57150" prstMaterial="translucentPowder">
              <a:extrusionClr>
                <a:schemeClr val="bg2">
                  <a:lumMod val="90000"/>
                </a:schemeClr>
              </a:extrusionClr>
            </a:sp3d>
          </a:bodyPr>
          <a:lstStyle/>
          <a:p>
            <a:pPr algn="ctr"/>
            <a:r>
              <a:rPr lang="en-US" sz="11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ar-IQ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جدول</a:t>
            </a:r>
            <a:r>
              <a:rPr lang="ar-IQ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تدريب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المرحلة الخامسة  (2024-2023 </a:t>
            </a:r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ar-IQ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/المجموعة الثانية/8:30-10:30 </a:t>
            </a:r>
            <a:r>
              <a:rPr lang="ar-IQ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صباحا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559876"/>
              </p:ext>
            </p:extLst>
          </p:nvPr>
        </p:nvGraphicFramePr>
        <p:xfrm>
          <a:off x="2142309" y="1690689"/>
          <a:ext cx="7759338" cy="4953952"/>
        </p:xfrm>
        <a:graphic>
          <a:graphicData uri="http://schemas.openxmlformats.org/drawingml/2006/table">
            <a:tbl>
              <a:tblPr firstRow="1" firstCol="1" bandRow="1"/>
              <a:tblGrid>
                <a:gridCol w="2574605">
                  <a:extLst>
                    <a:ext uri="{9D8B030D-6E8A-4147-A177-3AD203B41FA5}">
                      <a16:colId xmlns:a16="http://schemas.microsoft.com/office/drawing/2014/main" val="3362456297"/>
                    </a:ext>
                  </a:extLst>
                </a:gridCol>
                <a:gridCol w="2704586">
                  <a:extLst>
                    <a:ext uri="{9D8B030D-6E8A-4147-A177-3AD203B41FA5}">
                      <a16:colId xmlns:a16="http://schemas.microsoft.com/office/drawing/2014/main" val="296702088"/>
                    </a:ext>
                  </a:extLst>
                </a:gridCol>
                <a:gridCol w="1138349">
                  <a:extLst>
                    <a:ext uri="{9D8B030D-6E8A-4147-A177-3AD203B41FA5}">
                      <a16:colId xmlns:a16="http://schemas.microsoft.com/office/drawing/2014/main" val="3322934290"/>
                    </a:ext>
                  </a:extLst>
                </a:gridCol>
                <a:gridCol w="1341798">
                  <a:extLst>
                    <a:ext uri="{9D8B030D-6E8A-4147-A177-3AD203B41FA5}">
                      <a16:colId xmlns:a16="http://schemas.microsoft.com/office/drawing/2014/main" val="3495479004"/>
                    </a:ext>
                  </a:extLst>
                </a:gridCol>
              </a:tblGrid>
              <a:tr h="290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المستشفى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اسم التدريسي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المجموعة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اليوم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58101"/>
                  </a:ext>
                </a:extLst>
              </a:tr>
              <a:tr h="87049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كلية الطب / فرع طب الاطفال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د. عائدة عبد الكريم   / لقاء الطلبة +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 taking in pediatrics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الاحد   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78614"/>
                  </a:ext>
                </a:extLst>
              </a:tr>
              <a:tr h="5130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مستشفى الطفل التخصصي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د. جواد كاظم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الاثنين  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11103"/>
                  </a:ext>
                </a:extLst>
              </a:tr>
              <a:tr h="5130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مستشفى الطفل التخصصي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د حسين جاسم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007363"/>
                  </a:ext>
                </a:extLst>
              </a:tr>
              <a:tr h="58032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مستشفى السياب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د اسامة عمر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الثلاثاء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40065"/>
                  </a:ext>
                </a:extLst>
              </a:tr>
              <a:tr h="5130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مستشفى النسائية والاطفال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د احسان عبد النبي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55870"/>
                  </a:ext>
                </a:extLst>
              </a:tr>
              <a:tr h="5130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مستشفى النسائية والاطفال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د خالد احمد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الاربعاء 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86633"/>
                  </a:ext>
                </a:extLst>
              </a:tr>
              <a:tr h="58032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مستشفى السياب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  <a:tab pos="895350" algn="ctr"/>
                        </a:tabLs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د بشير عبد الله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14685"/>
                  </a:ext>
                </a:extLst>
              </a:tr>
              <a:tr h="580329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المحاضرات النظرية :     د. سوسن عيسى    يوم الاحد  د اسعد  الاربعاء والخميس 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5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191582"/>
            <a:ext cx="6087292" cy="6643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0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resenting compla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69" y="395946"/>
            <a:ext cx="8752114" cy="65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diarrhea/Duration/(characters of stool)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Frequency per day    </a:t>
            </a:r>
          </a:p>
          <a:p>
            <a:pPr marL="457200" lvl="1" indent="0">
              <a:buNone/>
            </a:pPr>
            <a:r>
              <a:rPr lang="en-US" sz="2800" b="1" dirty="0" smtClean="0"/>
              <a:t>      Color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      </a:t>
            </a:r>
            <a:r>
              <a:rPr lang="en-US" sz="2800" b="1" dirty="0" smtClean="0"/>
              <a:t>Consistency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     </a:t>
            </a:r>
            <a:r>
              <a:rPr lang="en-US" sz="2800" b="1" dirty="0" smtClean="0"/>
              <a:t> </a:t>
            </a:r>
            <a:r>
              <a:rPr lang="en-US" sz="2800" b="1" dirty="0"/>
              <a:t>Quantity </a:t>
            </a:r>
          </a:p>
          <a:p>
            <a:pPr marL="457200" lvl="1" indent="0">
              <a:buNone/>
            </a:pPr>
            <a:r>
              <a:rPr lang="en-US" sz="2800" b="1" dirty="0"/>
              <a:t>     </a:t>
            </a:r>
            <a:r>
              <a:rPr lang="en-US" sz="2800" b="1" dirty="0" smtClean="0"/>
              <a:t> </a:t>
            </a:r>
            <a:r>
              <a:rPr lang="en-US" sz="2800" b="1" dirty="0"/>
              <a:t>Contains blood</a:t>
            </a:r>
          </a:p>
          <a:p>
            <a:pPr marL="457200" lvl="1" indent="0">
              <a:buNone/>
            </a:pPr>
            <a:r>
              <a:rPr lang="en-US" sz="2800" b="1" dirty="0"/>
              <a:t>     </a:t>
            </a:r>
            <a:r>
              <a:rPr lang="en-US" sz="2800" b="1" dirty="0" smtClean="0"/>
              <a:t> </a:t>
            </a:r>
            <a:r>
              <a:rPr lang="en-US" sz="2800" b="1" dirty="0"/>
              <a:t>Contains mucous</a:t>
            </a:r>
            <a:r>
              <a:rPr lang="en-US" sz="2800" b="1" i="1" dirty="0"/>
              <a:t> 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     </a:t>
            </a:r>
            <a:r>
              <a:rPr lang="en-US" sz="2800" b="1" dirty="0" smtClean="0"/>
              <a:t> Odor   </a:t>
            </a:r>
          </a:p>
          <a:p>
            <a:pPr marL="457200" lvl="1" indent="0">
              <a:buNone/>
            </a:pPr>
            <a:r>
              <a:rPr lang="en-US" sz="2800" b="1" dirty="0" smtClean="0"/>
              <a:t>     </a:t>
            </a:r>
            <a:r>
              <a:rPr lang="en-US" sz="2800" b="1" dirty="0" err="1"/>
              <a:t>T</a:t>
            </a:r>
            <a:r>
              <a:rPr lang="en-US" sz="2800" b="1" dirty="0" err="1" smtClean="0"/>
              <a:t>enesmus</a:t>
            </a:r>
            <a:r>
              <a:rPr lang="en-US" sz="2800" b="1" dirty="0" smtClean="0"/>
              <a:t> &amp; rectal </a:t>
            </a:r>
            <a:r>
              <a:rPr lang="en-US" sz="2800" b="1" dirty="0"/>
              <a:t>p</a:t>
            </a:r>
            <a:r>
              <a:rPr lang="en-US" sz="2800" b="1" dirty="0" smtClean="0"/>
              <a:t>rolapse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96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Associated symptoms 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084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 fever&amp; All systems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Symptoms suggestive of </a:t>
            </a:r>
            <a:r>
              <a:rPr lang="en-US" b="1" dirty="0" smtClean="0"/>
              <a:t>dehydration( </a:t>
            </a:r>
            <a:r>
              <a:rPr lang="en-US" b="1" dirty="0"/>
              <a:t>thirst , urine output , lethargy )</a:t>
            </a:r>
          </a:p>
          <a:p>
            <a:pPr marL="0" indent="0">
              <a:buNone/>
            </a:pPr>
            <a:r>
              <a:rPr lang="en-US" b="1" dirty="0" smtClean="0"/>
              <a:t>  GIT : (vomiting , abdominal pain or distension  )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Tenesmus</a:t>
            </a:r>
            <a:r>
              <a:rPr lang="en-US" b="1" dirty="0" smtClean="0"/>
              <a:t> (in young child crying during defecation )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Diarrhea related to </a:t>
            </a:r>
            <a:r>
              <a:rPr lang="en-US" b="1" dirty="0" smtClean="0"/>
              <a:t>feeding  , Recent weight loss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CNS- Convulsion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Resp.-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Renal</a:t>
            </a:r>
          </a:p>
          <a:p>
            <a:pPr marL="0" indent="0">
              <a:buNone/>
            </a:pPr>
            <a:r>
              <a:rPr lang="en-US" b="1" dirty="0" smtClean="0"/>
              <a:t>Skin  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parenteral  </a:t>
            </a:r>
            <a:r>
              <a:rPr lang="en-US" b="1" dirty="0"/>
              <a:t>cause of diarrhea (pneumonia, UTI, otitis media)</a:t>
            </a:r>
          </a:p>
        </p:txBody>
      </p:sp>
    </p:spTree>
    <p:extLst>
      <p:ext uri="{BB962C8B-B14F-4D97-AF65-F5344CB8AC3E}">
        <p14:creationId xmlns:p14="http://schemas.microsoft.com/office/powerpoint/2010/main" val="5572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905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</a:t>
            </a:r>
            <a:r>
              <a:rPr lang="en-US" sz="6600" b="1" dirty="0" smtClean="0">
                <a:solidFill>
                  <a:srgbClr val="FF0000"/>
                </a:solidFill>
              </a:rPr>
              <a:t>rognosis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71154" y="3864440"/>
            <a:ext cx="10694126" cy="74477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92636"/>
              </p:ext>
            </p:extLst>
          </p:nvPr>
        </p:nvGraphicFramePr>
        <p:xfrm>
          <a:off x="527330" y="2363569"/>
          <a:ext cx="11185699" cy="1027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5943085" imgH="570831" progId="Word.Document.12">
                  <p:embed/>
                </p:oleObj>
              </mc:Choice>
              <mc:Fallback>
                <p:oleObj name="Document" r:id="rId4" imgW="5943085" imgH="570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330" y="2363569"/>
                        <a:ext cx="11185699" cy="1027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3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Convulsion/</a:t>
            </a:r>
            <a:r>
              <a:rPr lang="en-US" b="1" dirty="0" smtClean="0">
                <a:solidFill>
                  <a:srgbClr val="FF0000"/>
                </a:solidFill>
              </a:rPr>
              <a:t>onset/</a:t>
            </a:r>
            <a:r>
              <a:rPr lang="en-US" b="1" dirty="0">
                <a:solidFill>
                  <a:srgbClr val="FF0000"/>
                </a:solidFill>
              </a:rPr>
              <a:t>description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Aura ( depend on the age of the patient )</a:t>
            </a:r>
          </a:p>
          <a:p>
            <a:pPr marL="0" lv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Progression </a:t>
            </a:r>
            <a:r>
              <a:rPr lang="en-US" b="1" dirty="0"/>
              <a:t>(focal or generalized ) and type</a:t>
            </a:r>
          </a:p>
          <a:p>
            <a:pPr marL="0" lvl="0" indent="0">
              <a:buNone/>
            </a:pPr>
            <a:r>
              <a:rPr lang="en-US" b="1" dirty="0"/>
              <a:t>Consciousness lost or preserved </a:t>
            </a:r>
          </a:p>
          <a:p>
            <a:pPr marL="0" lvl="0" indent="0">
              <a:buNone/>
            </a:pPr>
            <a:r>
              <a:rPr lang="en-US" b="1" dirty="0"/>
              <a:t>Loss of sphincter control (depend on the age of the patient )</a:t>
            </a:r>
          </a:p>
          <a:p>
            <a:pPr marL="0" lvl="0" indent="0">
              <a:buNone/>
            </a:pPr>
            <a:r>
              <a:rPr lang="en-US" b="1" dirty="0"/>
              <a:t>Duration of the seizure</a:t>
            </a:r>
          </a:p>
          <a:p>
            <a:pPr marL="0" lvl="0" indent="0">
              <a:buNone/>
            </a:pPr>
            <a:r>
              <a:rPr lang="en-US" b="1" dirty="0"/>
              <a:t>Post-ictal state</a:t>
            </a:r>
          </a:p>
          <a:p>
            <a:pPr marL="0" lvl="0" indent="0">
              <a:buNone/>
            </a:pPr>
            <a:r>
              <a:rPr lang="en-US" b="1" dirty="0"/>
              <a:t>Neurological deficit </a:t>
            </a:r>
          </a:p>
          <a:p>
            <a:pPr marL="0" indent="0">
              <a:buNone/>
            </a:pPr>
            <a:r>
              <a:rPr lang="en-US" b="1" dirty="0"/>
              <a:t>How is it  stopped?  (spontaneous or  by medication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ingle </a:t>
            </a:r>
            <a:r>
              <a:rPr lang="en-US" b="1" dirty="0"/>
              <a:t>or repeated</a:t>
            </a:r>
          </a:p>
        </p:txBody>
      </p:sp>
    </p:spTree>
    <p:extLst>
      <p:ext uri="{BB962C8B-B14F-4D97-AF65-F5344CB8AC3E}">
        <p14:creationId xmlns:p14="http://schemas.microsoft.com/office/powerpoint/2010/main" val="27183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987</Words>
  <Application>Microsoft Office PowerPoint</Application>
  <PresentationFormat>Widescreen</PresentationFormat>
  <Paragraphs>195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Traditional Arabic</vt:lpstr>
      <vt:lpstr>Wingdings</vt:lpstr>
      <vt:lpstr>Office Theme</vt:lpstr>
      <vt:lpstr>Document</vt:lpstr>
      <vt:lpstr>History taking in pediatrics</vt:lpstr>
      <vt:lpstr>PowerPoint Presentation</vt:lpstr>
      <vt:lpstr>  جدول تدريب المرحلة الخامسة  (2024-2023 )  /المجموعة الثانية/8:30-10:30 صباحا </vt:lpstr>
      <vt:lpstr>PowerPoint Presentation</vt:lpstr>
      <vt:lpstr>PowerPoint Presentation</vt:lpstr>
      <vt:lpstr>Acute diarrhea/Duration/(characters of stool)</vt:lpstr>
      <vt:lpstr>Associated symptoms : </vt:lpstr>
      <vt:lpstr>Prognosis</vt:lpstr>
      <vt:lpstr>Convulsion/onset/description</vt:lpstr>
      <vt:lpstr>Prior condition </vt:lpstr>
      <vt:lpstr>Associated  symptoms </vt:lpstr>
      <vt:lpstr>Shortness of breathing /Onset/Details/Severity/Associated symptoms </vt:lpstr>
      <vt:lpstr>Communication skills</vt:lpstr>
      <vt:lpstr>Review of systems: Ask screening questions for symptoms within systems other than the presenting system cover all the organ systems  </vt:lpstr>
      <vt:lpstr>Past history</vt:lpstr>
      <vt:lpstr>PowerPoint Presentation</vt:lpstr>
      <vt:lpstr>PowerPoint Presentation</vt:lpstr>
      <vt:lpstr>Feeding history </vt:lpstr>
      <vt:lpstr>Feeding history</vt:lpstr>
      <vt:lpstr>PowerPoint Presentation</vt:lpstr>
      <vt:lpstr>Growth and development:  Ask about milestones and school performance  Are there any areas of concern?  The following questions about achievement of major milestones usually suffice:  </vt:lpstr>
      <vt:lpstr>PowerPoint Presentation</vt:lpstr>
      <vt:lpstr>PowerPoint Presentation</vt:lpstr>
      <vt:lpstr>PowerPoint Presentation</vt:lpstr>
      <vt:lpstr>PowerPoint Presentation</vt:lpstr>
      <vt:lpstr>School Performance</vt:lpstr>
      <vt:lpstr>Family history</vt:lpstr>
      <vt:lpstr>Social history: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in pediatrics</dc:title>
  <dc:creator>Mohammed Alghali</dc:creator>
  <cp:lastModifiedBy>Mohammed Alghali</cp:lastModifiedBy>
  <cp:revision>32</cp:revision>
  <dcterms:created xsi:type="dcterms:W3CDTF">2021-07-06T12:52:28Z</dcterms:created>
  <dcterms:modified xsi:type="dcterms:W3CDTF">2023-10-07T11:57:07Z</dcterms:modified>
</cp:coreProperties>
</file>